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
  </p:notesMasterIdLst>
  <p:sldIdLst>
    <p:sldId id="256"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75B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A65E25-726B-4396-89EB-BE1269416E8C}" v="11" dt="2026-07-01T02:32:41.1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72" autoAdjust="0"/>
    <p:restoredTop sz="82817" autoAdjust="0"/>
  </p:normalViewPr>
  <p:slideViewPr>
    <p:cSldViewPr snapToGrid="0">
      <p:cViewPr varScale="1">
        <p:scale>
          <a:sx n="71" d="100"/>
          <a:sy n="71" d="100"/>
        </p:scale>
        <p:origin x="21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66D5A9-3BF3-40BB-AFB1-577934D7474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B12CAB0-E0F1-4811-9BD5-3A6776C24780}">
      <dgm:prSet phldrT="[Text]"/>
      <dgm:spPr>
        <a:solidFill>
          <a:srgbClr val="0F75BB"/>
        </a:solidFill>
      </dgm:spPr>
      <dgm:t>
        <a:bodyPr/>
        <a:lstStyle/>
        <a:p>
          <a:pPr>
            <a:buNone/>
          </a:pPr>
          <a:r>
            <a:rPr lang="en-US" b="1" i="0" dirty="0">
              <a:latin typeface="Poppins" panose="00000500000000000000" pitchFamily="2" charset="0"/>
              <a:cs typeface="Poppins" panose="00000500000000000000" pitchFamily="2" charset="0"/>
            </a:rPr>
            <a:t>What:</a:t>
          </a:r>
          <a:endParaRPr lang="en-US" dirty="0">
            <a:latin typeface="Poppins" panose="00000500000000000000" pitchFamily="2" charset="0"/>
            <a:cs typeface="Poppins" panose="00000500000000000000" pitchFamily="2" charset="0"/>
          </a:endParaRPr>
        </a:p>
      </dgm:t>
    </dgm:pt>
    <dgm:pt modelId="{4CB273EB-A67A-4D01-A699-309D3E484F7D}" type="parTrans" cxnId="{15AE2680-5BDD-4027-A8D8-3C19BDCB1280}">
      <dgm:prSet/>
      <dgm:spPr/>
      <dgm:t>
        <a:bodyPr/>
        <a:lstStyle/>
        <a:p>
          <a:endParaRPr lang="en-US">
            <a:latin typeface="Source Sans Pro" panose="020B0503030403020204" pitchFamily="34" charset="0"/>
            <a:cs typeface="Sabon Next LT" panose="02000500000000000000" pitchFamily="2" charset="0"/>
          </a:endParaRPr>
        </a:p>
      </dgm:t>
    </dgm:pt>
    <dgm:pt modelId="{9B2DC217-BB25-492C-9D5C-4AD75E41915B}" type="sibTrans" cxnId="{15AE2680-5BDD-4027-A8D8-3C19BDCB1280}">
      <dgm:prSet/>
      <dgm:spPr/>
      <dgm:t>
        <a:bodyPr/>
        <a:lstStyle/>
        <a:p>
          <a:endParaRPr lang="en-US">
            <a:latin typeface="Source Sans Pro" panose="020B0503030403020204" pitchFamily="34" charset="0"/>
            <a:cs typeface="Sabon Next LT" panose="02000500000000000000" pitchFamily="2" charset="0"/>
          </a:endParaRPr>
        </a:p>
      </dgm:t>
    </dgm:pt>
    <dgm:pt modelId="{E1CFA08B-C940-4EC8-A3FE-0EB7D14D4359}">
      <dgm:prSet/>
      <dgm:spPr>
        <a:solidFill>
          <a:srgbClr val="0F75BB"/>
        </a:solidFill>
      </dgm:spPr>
      <dgm:t>
        <a:bodyPr/>
        <a:lstStyle/>
        <a:p>
          <a:pPr>
            <a:buNone/>
          </a:pPr>
          <a:r>
            <a:rPr lang="en-US" b="1" i="0" dirty="0">
              <a:latin typeface="Poppins" panose="00000500000000000000" pitchFamily="2" charset="0"/>
              <a:cs typeface="Poppins" panose="00000500000000000000" pitchFamily="2" charset="0"/>
            </a:rPr>
            <a:t>When:</a:t>
          </a:r>
          <a:endParaRPr lang="en-US" b="0" i="0" dirty="0">
            <a:latin typeface="Poppins" panose="00000500000000000000" pitchFamily="2" charset="0"/>
            <a:cs typeface="Poppins" panose="00000500000000000000" pitchFamily="2" charset="0"/>
          </a:endParaRPr>
        </a:p>
      </dgm:t>
    </dgm:pt>
    <dgm:pt modelId="{85C8A9DB-0C42-4BE4-BCDE-BD03044446E1}" type="parTrans" cxnId="{A08EFEC8-CAB8-427F-BF5E-637294B6195B}">
      <dgm:prSet/>
      <dgm:spPr/>
      <dgm:t>
        <a:bodyPr/>
        <a:lstStyle/>
        <a:p>
          <a:endParaRPr lang="en-US">
            <a:latin typeface="Source Sans Pro" panose="020B0503030403020204" pitchFamily="34" charset="0"/>
            <a:cs typeface="Sabon Next LT" panose="02000500000000000000" pitchFamily="2" charset="0"/>
          </a:endParaRPr>
        </a:p>
      </dgm:t>
    </dgm:pt>
    <dgm:pt modelId="{D427C0FA-6A7B-4D00-A9A0-EBF34B4E8ACC}" type="sibTrans" cxnId="{A08EFEC8-CAB8-427F-BF5E-637294B6195B}">
      <dgm:prSet/>
      <dgm:spPr/>
      <dgm:t>
        <a:bodyPr/>
        <a:lstStyle/>
        <a:p>
          <a:endParaRPr lang="en-US">
            <a:latin typeface="Source Sans Pro" panose="020B0503030403020204" pitchFamily="34" charset="0"/>
            <a:cs typeface="Sabon Next LT" panose="02000500000000000000" pitchFamily="2" charset="0"/>
          </a:endParaRPr>
        </a:p>
      </dgm:t>
    </dgm:pt>
    <dgm:pt modelId="{76C1CB15-608D-4209-9E25-31D12D232DCE}">
      <dgm:prSet/>
      <dgm:spPr/>
      <dgm:t>
        <a:bodyPr/>
        <a:lstStyle/>
        <a:p>
          <a:pPr>
            <a:buNone/>
          </a:pPr>
          <a:r>
            <a:rPr lang="en-US" b="0" i="0" dirty="0">
              <a:latin typeface="Poppins" panose="00000500000000000000" pitchFamily="2" charset="0"/>
              <a:cs typeface="Poppins" panose="00000500000000000000" pitchFamily="2" charset="0"/>
            </a:rPr>
            <a:t>Saturday, November 14, 2026</a:t>
          </a:r>
        </a:p>
      </dgm:t>
    </dgm:pt>
    <dgm:pt modelId="{FBFEB7F3-AFD7-4E45-A1AA-3BD8FDED554E}" type="parTrans" cxnId="{D2B2F21B-9146-45C1-916F-11C524947092}">
      <dgm:prSet/>
      <dgm:spPr/>
      <dgm:t>
        <a:bodyPr/>
        <a:lstStyle/>
        <a:p>
          <a:endParaRPr lang="en-US">
            <a:latin typeface="Source Sans Pro" panose="020B0503030403020204" pitchFamily="34" charset="0"/>
            <a:cs typeface="Sabon Next LT" panose="02000500000000000000" pitchFamily="2" charset="0"/>
          </a:endParaRPr>
        </a:p>
      </dgm:t>
    </dgm:pt>
    <dgm:pt modelId="{4AC1AA83-E5CB-45F3-94F2-633FF16FFF00}" type="sibTrans" cxnId="{D2B2F21B-9146-45C1-916F-11C524947092}">
      <dgm:prSet/>
      <dgm:spPr/>
      <dgm:t>
        <a:bodyPr/>
        <a:lstStyle/>
        <a:p>
          <a:endParaRPr lang="en-US">
            <a:latin typeface="Source Sans Pro" panose="020B0503030403020204" pitchFamily="34" charset="0"/>
            <a:cs typeface="Sabon Next LT" panose="02000500000000000000" pitchFamily="2" charset="0"/>
          </a:endParaRPr>
        </a:p>
      </dgm:t>
    </dgm:pt>
    <dgm:pt modelId="{98FED1D7-11BD-46B8-9127-E96987D9995E}">
      <dgm:prSet phldrT="[Text]"/>
      <dgm:spPr/>
      <dgm:t>
        <a:bodyPr/>
        <a:lstStyle/>
        <a:p>
          <a:pPr>
            <a:buNone/>
          </a:pPr>
          <a:r>
            <a:rPr lang="en-US" b="0" i="0" dirty="0">
              <a:latin typeface="Poppins" panose="00000500000000000000" pitchFamily="2" charset="0"/>
              <a:cs typeface="Poppins" panose="00000500000000000000" pitchFamily="2" charset="0"/>
            </a:rPr>
            <a:t>A nationwide effort to increase access to lifesaving lung cancer screening</a:t>
          </a:r>
          <a:endParaRPr lang="en-US" dirty="0">
            <a:latin typeface="Poppins" panose="00000500000000000000" pitchFamily="2" charset="0"/>
            <a:cs typeface="Poppins" panose="00000500000000000000" pitchFamily="2" charset="0"/>
          </a:endParaRPr>
        </a:p>
      </dgm:t>
    </dgm:pt>
    <dgm:pt modelId="{582E3983-0109-4C67-94FB-F41DF9D6AEA2}" type="parTrans" cxnId="{8BAF1317-0B6B-407E-AAF1-7EB2E4D35A69}">
      <dgm:prSet/>
      <dgm:spPr/>
      <dgm:t>
        <a:bodyPr/>
        <a:lstStyle/>
        <a:p>
          <a:endParaRPr lang="en-US">
            <a:latin typeface="Source Sans Pro" panose="020B0503030403020204" pitchFamily="34" charset="0"/>
            <a:cs typeface="Sabon Next LT" panose="02000500000000000000" pitchFamily="2" charset="0"/>
          </a:endParaRPr>
        </a:p>
      </dgm:t>
    </dgm:pt>
    <dgm:pt modelId="{87D94E0E-97D2-4258-A653-72BB36F49A51}" type="sibTrans" cxnId="{8BAF1317-0B6B-407E-AAF1-7EB2E4D35A69}">
      <dgm:prSet/>
      <dgm:spPr/>
      <dgm:t>
        <a:bodyPr/>
        <a:lstStyle/>
        <a:p>
          <a:endParaRPr lang="en-US">
            <a:latin typeface="Source Sans Pro" panose="020B0503030403020204" pitchFamily="34" charset="0"/>
            <a:cs typeface="Sabon Next LT" panose="02000500000000000000" pitchFamily="2" charset="0"/>
          </a:endParaRPr>
        </a:p>
      </dgm:t>
    </dgm:pt>
    <dgm:pt modelId="{C310F1EA-B958-4291-AD22-D857DB69804D}">
      <dgm:prSet/>
      <dgm:spPr>
        <a:solidFill>
          <a:srgbClr val="0F75BB"/>
        </a:solidFill>
      </dgm:spPr>
      <dgm:t>
        <a:bodyPr/>
        <a:lstStyle/>
        <a:p>
          <a:pPr>
            <a:buNone/>
          </a:pPr>
          <a:r>
            <a:rPr lang="en-US" b="1" i="0" dirty="0">
              <a:latin typeface="Poppins" panose="00000500000000000000" pitchFamily="2" charset="0"/>
              <a:cs typeface="Poppins" panose="00000500000000000000" pitchFamily="2" charset="0"/>
            </a:rPr>
            <a:t>How It Works: </a:t>
          </a:r>
        </a:p>
      </dgm:t>
    </dgm:pt>
    <dgm:pt modelId="{0F68CFBC-8A73-4A42-9C11-06D61D72A3F8}" type="parTrans" cxnId="{4B34805B-668C-4FE2-AD8C-255564C9C8E0}">
      <dgm:prSet/>
      <dgm:spPr/>
      <dgm:t>
        <a:bodyPr/>
        <a:lstStyle/>
        <a:p>
          <a:endParaRPr lang="en-US">
            <a:latin typeface="Source Sans Pro" panose="020B0503030403020204" pitchFamily="34" charset="0"/>
            <a:cs typeface="Sabon Next LT" panose="02000500000000000000" pitchFamily="2" charset="0"/>
          </a:endParaRPr>
        </a:p>
      </dgm:t>
    </dgm:pt>
    <dgm:pt modelId="{AF50962F-0FB0-43F2-B7B1-40F5C23CEBC0}" type="sibTrans" cxnId="{4B34805B-668C-4FE2-AD8C-255564C9C8E0}">
      <dgm:prSet/>
      <dgm:spPr/>
      <dgm:t>
        <a:bodyPr/>
        <a:lstStyle/>
        <a:p>
          <a:endParaRPr lang="en-US">
            <a:latin typeface="Source Sans Pro" panose="020B0503030403020204" pitchFamily="34" charset="0"/>
            <a:cs typeface="Sabon Next LT" panose="02000500000000000000" pitchFamily="2" charset="0"/>
          </a:endParaRPr>
        </a:p>
      </dgm:t>
    </dgm:pt>
    <dgm:pt modelId="{F6E3A8B7-E61E-4C11-843E-EC4068BBA755}">
      <dgm:prSet/>
      <dgm:spPr/>
      <dgm:t>
        <a:bodyPr/>
        <a:lstStyle/>
        <a:p>
          <a:pPr>
            <a:buNone/>
          </a:pPr>
          <a:r>
            <a:rPr lang="en-US" b="0" i="0" dirty="0">
              <a:latin typeface="Poppins" panose="00000500000000000000" pitchFamily="2" charset="0"/>
              <a:cs typeface="Poppins" panose="00000500000000000000" pitchFamily="2" charset="0"/>
            </a:rPr>
            <a:t>Screening centers across the country open their doors on a Saturday to expand access</a:t>
          </a:r>
        </a:p>
      </dgm:t>
    </dgm:pt>
    <dgm:pt modelId="{C59A003C-560C-4449-9A9D-99198CB2C120}" type="parTrans" cxnId="{4D98297C-69F0-4A4B-8031-E73033BB1D20}">
      <dgm:prSet/>
      <dgm:spPr/>
      <dgm:t>
        <a:bodyPr/>
        <a:lstStyle/>
        <a:p>
          <a:endParaRPr lang="en-US">
            <a:latin typeface="Source Sans Pro" panose="020B0503030403020204" pitchFamily="34" charset="0"/>
            <a:cs typeface="Sabon Next LT" panose="02000500000000000000" pitchFamily="2" charset="0"/>
          </a:endParaRPr>
        </a:p>
      </dgm:t>
    </dgm:pt>
    <dgm:pt modelId="{66B7465B-627F-49E0-9DF0-C8D1C9505268}" type="sibTrans" cxnId="{4D98297C-69F0-4A4B-8031-E73033BB1D20}">
      <dgm:prSet/>
      <dgm:spPr/>
      <dgm:t>
        <a:bodyPr/>
        <a:lstStyle/>
        <a:p>
          <a:endParaRPr lang="en-US">
            <a:latin typeface="Source Sans Pro" panose="020B0503030403020204" pitchFamily="34" charset="0"/>
            <a:cs typeface="Sabon Next LT" panose="02000500000000000000" pitchFamily="2" charset="0"/>
          </a:endParaRPr>
        </a:p>
      </dgm:t>
    </dgm:pt>
    <dgm:pt modelId="{42ED6BF9-ECF1-4532-B262-D5BA49749AC1}" type="pres">
      <dgm:prSet presAssocID="{EE66D5A9-3BF3-40BB-AFB1-577934D74748}" presName="linear" presStyleCnt="0">
        <dgm:presLayoutVars>
          <dgm:animLvl val="lvl"/>
          <dgm:resizeHandles val="exact"/>
        </dgm:presLayoutVars>
      </dgm:prSet>
      <dgm:spPr/>
    </dgm:pt>
    <dgm:pt modelId="{8863CF39-427C-45B5-BDA0-59F34E00CD82}" type="pres">
      <dgm:prSet presAssocID="{8B12CAB0-E0F1-4811-9BD5-3A6776C24780}" presName="parentText" presStyleLbl="node1" presStyleIdx="0" presStyleCnt="3">
        <dgm:presLayoutVars>
          <dgm:chMax val="0"/>
          <dgm:bulletEnabled val="1"/>
        </dgm:presLayoutVars>
      </dgm:prSet>
      <dgm:spPr>
        <a:prstGeom prst="rect">
          <a:avLst/>
        </a:prstGeom>
      </dgm:spPr>
    </dgm:pt>
    <dgm:pt modelId="{2A3683AE-CAD6-485E-A850-6DFF53EFC83B}" type="pres">
      <dgm:prSet presAssocID="{8B12CAB0-E0F1-4811-9BD5-3A6776C24780}" presName="childText" presStyleLbl="revTx" presStyleIdx="0" presStyleCnt="3">
        <dgm:presLayoutVars>
          <dgm:bulletEnabled val="1"/>
        </dgm:presLayoutVars>
      </dgm:prSet>
      <dgm:spPr/>
    </dgm:pt>
    <dgm:pt modelId="{ECDD6787-AC66-4872-9EA5-F9564383190E}" type="pres">
      <dgm:prSet presAssocID="{E1CFA08B-C940-4EC8-A3FE-0EB7D14D4359}" presName="parentText" presStyleLbl="node1" presStyleIdx="1" presStyleCnt="3">
        <dgm:presLayoutVars>
          <dgm:chMax val="0"/>
          <dgm:bulletEnabled val="1"/>
        </dgm:presLayoutVars>
      </dgm:prSet>
      <dgm:spPr>
        <a:prstGeom prst="rect">
          <a:avLst/>
        </a:prstGeom>
      </dgm:spPr>
    </dgm:pt>
    <dgm:pt modelId="{C70FCBEE-15EA-4D9B-8EB5-18102537D225}" type="pres">
      <dgm:prSet presAssocID="{E1CFA08B-C940-4EC8-A3FE-0EB7D14D4359}" presName="childText" presStyleLbl="revTx" presStyleIdx="1" presStyleCnt="3">
        <dgm:presLayoutVars>
          <dgm:bulletEnabled val="1"/>
        </dgm:presLayoutVars>
      </dgm:prSet>
      <dgm:spPr/>
    </dgm:pt>
    <dgm:pt modelId="{B6A52147-778E-4A2D-8589-02A1BAAF1AEE}" type="pres">
      <dgm:prSet presAssocID="{C310F1EA-B958-4291-AD22-D857DB69804D}" presName="parentText" presStyleLbl="node1" presStyleIdx="2" presStyleCnt="3">
        <dgm:presLayoutVars>
          <dgm:chMax val="0"/>
          <dgm:bulletEnabled val="1"/>
        </dgm:presLayoutVars>
      </dgm:prSet>
      <dgm:spPr>
        <a:prstGeom prst="rect">
          <a:avLst/>
        </a:prstGeom>
      </dgm:spPr>
    </dgm:pt>
    <dgm:pt modelId="{2B0090E3-4172-4755-99BC-7FB4015BF3F4}" type="pres">
      <dgm:prSet presAssocID="{C310F1EA-B958-4291-AD22-D857DB69804D}" presName="childText" presStyleLbl="revTx" presStyleIdx="2" presStyleCnt="3">
        <dgm:presLayoutVars>
          <dgm:bulletEnabled val="1"/>
        </dgm:presLayoutVars>
      </dgm:prSet>
      <dgm:spPr/>
    </dgm:pt>
  </dgm:ptLst>
  <dgm:cxnLst>
    <dgm:cxn modelId="{D6FA9D00-D09B-4C73-9C6F-9F7EC49CFC1C}" type="presOf" srcId="{98FED1D7-11BD-46B8-9127-E96987D9995E}" destId="{2A3683AE-CAD6-485E-A850-6DFF53EFC83B}" srcOrd="0" destOrd="0" presId="urn:microsoft.com/office/officeart/2005/8/layout/vList2"/>
    <dgm:cxn modelId="{8BAF1317-0B6B-407E-AAF1-7EB2E4D35A69}" srcId="{8B12CAB0-E0F1-4811-9BD5-3A6776C24780}" destId="{98FED1D7-11BD-46B8-9127-E96987D9995E}" srcOrd="0" destOrd="0" parTransId="{582E3983-0109-4C67-94FB-F41DF9D6AEA2}" sibTransId="{87D94E0E-97D2-4258-A653-72BB36F49A51}"/>
    <dgm:cxn modelId="{D2B2F21B-9146-45C1-916F-11C524947092}" srcId="{E1CFA08B-C940-4EC8-A3FE-0EB7D14D4359}" destId="{76C1CB15-608D-4209-9E25-31D12D232DCE}" srcOrd="0" destOrd="0" parTransId="{FBFEB7F3-AFD7-4E45-A1AA-3BD8FDED554E}" sibTransId="{4AC1AA83-E5CB-45F3-94F2-633FF16FFF00}"/>
    <dgm:cxn modelId="{4B34805B-668C-4FE2-AD8C-255564C9C8E0}" srcId="{EE66D5A9-3BF3-40BB-AFB1-577934D74748}" destId="{C310F1EA-B958-4291-AD22-D857DB69804D}" srcOrd="2" destOrd="0" parTransId="{0F68CFBC-8A73-4A42-9C11-06D61D72A3F8}" sibTransId="{AF50962F-0FB0-43F2-B7B1-40F5C23CEBC0}"/>
    <dgm:cxn modelId="{8AEA1C4A-966F-4BAE-92C4-23D56606D26B}" type="presOf" srcId="{F6E3A8B7-E61E-4C11-843E-EC4068BBA755}" destId="{2B0090E3-4172-4755-99BC-7FB4015BF3F4}" srcOrd="0" destOrd="0" presId="urn:microsoft.com/office/officeart/2005/8/layout/vList2"/>
    <dgm:cxn modelId="{0EABFE6A-1219-4534-9839-B23CB513FCC2}" type="presOf" srcId="{E1CFA08B-C940-4EC8-A3FE-0EB7D14D4359}" destId="{ECDD6787-AC66-4872-9EA5-F9564383190E}" srcOrd="0" destOrd="0" presId="urn:microsoft.com/office/officeart/2005/8/layout/vList2"/>
    <dgm:cxn modelId="{4D98297C-69F0-4A4B-8031-E73033BB1D20}" srcId="{C310F1EA-B958-4291-AD22-D857DB69804D}" destId="{F6E3A8B7-E61E-4C11-843E-EC4068BBA755}" srcOrd="0" destOrd="0" parTransId="{C59A003C-560C-4449-9A9D-99198CB2C120}" sibTransId="{66B7465B-627F-49E0-9DF0-C8D1C9505268}"/>
    <dgm:cxn modelId="{15AE2680-5BDD-4027-A8D8-3C19BDCB1280}" srcId="{EE66D5A9-3BF3-40BB-AFB1-577934D74748}" destId="{8B12CAB0-E0F1-4811-9BD5-3A6776C24780}" srcOrd="0" destOrd="0" parTransId="{4CB273EB-A67A-4D01-A699-309D3E484F7D}" sibTransId="{9B2DC217-BB25-492C-9D5C-4AD75E41915B}"/>
    <dgm:cxn modelId="{5CD26F93-CF48-4400-9152-2778282312B9}" type="presOf" srcId="{EE66D5A9-3BF3-40BB-AFB1-577934D74748}" destId="{42ED6BF9-ECF1-4532-B262-D5BA49749AC1}" srcOrd="0" destOrd="0" presId="urn:microsoft.com/office/officeart/2005/8/layout/vList2"/>
    <dgm:cxn modelId="{D47E2C9A-E557-4DDE-927E-C8084EF99130}" type="presOf" srcId="{76C1CB15-608D-4209-9E25-31D12D232DCE}" destId="{C70FCBEE-15EA-4D9B-8EB5-18102537D225}" srcOrd="0" destOrd="0" presId="urn:microsoft.com/office/officeart/2005/8/layout/vList2"/>
    <dgm:cxn modelId="{C360E89F-9AD8-4DBE-81B2-149FC698ED35}" type="presOf" srcId="{8B12CAB0-E0F1-4811-9BD5-3A6776C24780}" destId="{8863CF39-427C-45B5-BDA0-59F34E00CD82}" srcOrd="0" destOrd="0" presId="urn:microsoft.com/office/officeart/2005/8/layout/vList2"/>
    <dgm:cxn modelId="{DEB0C4C1-2901-4A15-B9A6-EFD33459DC12}" type="presOf" srcId="{C310F1EA-B958-4291-AD22-D857DB69804D}" destId="{B6A52147-778E-4A2D-8589-02A1BAAF1AEE}" srcOrd="0" destOrd="0" presId="urn:microsoft.com/office/officeart/2005/8/layout/vList2"/>
    <dgm:cxn modelId="{A08EFEC8-CAB8-427F-BF5E-637294B6195B}" srcId="{EE66D5A9-3BF3-40BB-AFB1-577934D74748}" destId="{E1CFA08B-C940-4EC8-A3FE-0EB7D14D4359}" srcOrd="1" destOrd="0" parTransId="{85C8A9DB-0C42-4BE4-BCDE-BD03044446E1}" sibTransId="{D427C0FA-6A7B-4D00-A9A0-EBF34B4E8ACC}"/>
    <dgm:cxn modelId="{EEE28599-CCE8-478E-A834-2D35DB4FC7B1}" type="presParOf" srcId="{42ED6BF9-ECF1-4532-B262-D5BA49749AC1}" destId="{8863CF39-427C-45B5-BDA0-59F34E00CD82}" srcOrd="0" destOrd="0" presId="urn:microsoft.com/office/officeart/2005/8/layout/vList2"/>
    <dgm:cxn modelId="{196A8AA0-E56F-4D65-8ECB-59E9B9154505}" type="presParOf" srcId="{42ED6BF9-ECF1-4532-B262-D5BA49749AC1}" destId="{2A3683AE-CAD6-485E-A850-6DFF53EFC83B}" srcOrd="1" destOrd="0" presId="urn:microsoft.com/office/officeart/2005/8/layout/vList2"/>
    <dgm:cxn modelId="{7898F620-50B1-4EA5-A797-88D6A827D668}" type="presParOf" srcId="{42ED6BF9-ECF1-4532-B262-D5BA49749AC1}" destId="{ECDD6787-AC66-4872-9EA5-F9564383190E}" srcOrd="2" destOrd="0" presId="urn:microsoft.com/office/officeart/2005/8/layout/vList2"/>
    <dgm:cxn modelId="{44345861-E3B0-441B-9BC3-A73388A5409A}" type="presParOf" srcId="{42ED6BF9-ECF1-4532-B262-D5BA49749AC1}" destId="{C70FCBEE-15EA-4D9B-8EB5-18102537D225}" srcOrd="3" destOrd="0" presId="urn:microsoft.com/office/officeart/2005/8/layout/vList2"/>
    <dgm:cxn modelId="{A815BE79-D09F-436A-BF3B-612CE8E2B95C}" type="presParOf" srcId="{42ED6BF9-ECF1-4532-B262-D5BA49749AC1}" destId="{B6A52147-778E-4A2D-8589-02A1BAAF1AEE}" srcOrd="4" destOrd="0" presId="urn:microsoft.com/office/officeart/2005/8/layout/vList2"/>
    <dgm:cxn modelId="{D0DDD34E-A968-49AA-B0A6-7633DD322C41}" type="presParOf" srcId="{42ED6BF9-ECF1-4532-B262-D5BA49749AC1}" destId="{2B0090E3-4172-4755-99BC-7FB4015BF3F4}" srcOrd="5"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63CF39-427C-45B5-BDA0-59F34E00CD82}">
      <dsp:nvSpPr>
        <dsp:cNvPr id="0" name=""/>
        <dsp:cNvSpPr/>
      </dsp:nvSpPr>
      <dsp:spPr>
        <a:xfrm>
          <a:off x="0" y="87416"/>
          <a:ext cx="6269127" cy="654030"/>
        </a:xfrm>
        <a:prstGeom prst="rect">
          <a:avLst/>
        </a:prstGeom>
        <a:solidFill>
          <a:srgbClr val="0F75B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1" i="0" kern="1200" dirty="0">
              <a:latin typeface="Poppins" panose="00000500000000000000" pitchFamily="2" charset="0"/>
              <a:cs typeface="Poppins" panose="00000500000000000000" pitchFamily="2" charset="0"/>
            </a:rPr>
            <a:t>What:</a:t>
          </a:r>
          <a:endParaRPr lang="en-US" sz="2600" kern="1200" dirty="0">
            <a:latin typeface="Poppins" panose="00000500000000000000" pitchFamily="2" charset="0"/>
            <a:cs typeface="Poppins" panose="00000500000000000000" pitchFamily="2" charset="0"/>
          </a:endParaRPr>
        </a:p>
      </dsp:txBody>
      <dsp:txXfrm>
        <a:off x="0" y="87416"/>
        <a:ext cx="6269127" cy="654030"/>
      </dsp:txXfrm>
    </dsp:sp>
    <dsp:sp modelId="{2A3683AE-CAD6-485E-A850-6DFF53EFC83B}">
      <dsp:nvSpPr>
        <dsp:cNvPr id="0" name=""/>
        <dsp:cNvSpPr/>
      </dsp:nvSpPr>
      <dsp:spPr>
        <a:xfrm>
          <a:off x="0" y="741446"/>
          <a:ext cx="6269127" cy="766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045" tIns="33020" rIns="184912" bIns="33020" numCol="1" spcCol="1270" anchor="t" anchorCtr="0">
          <a:noAutofit/>
        </a:bodyPr>
        <a:lstStyle/>
        <a:p>
          <a:pPr marL="228600" lvl="1" indent="-228600" algn="l" defTabSz="889000">
            <a:lnSpc>
              <a:spcPct val="90000"/>
            </a:lnSpc>
            <a:spcBef>
              <a:spcPct val="0"/>
            </a:spcBef>
            <a:spcAft>
              <a:spcPct val="20000"/>
            </a:spcAft>
            <a:buNone/>
          </a:pPr>
          <a:r>
            <a:rPr lang="en-US" sz="2000" b="0" i="0" kern="1200" dirty="0">
              <a:latin typeface="Poppins" panose="00000500000000000000" pitchFamily="2" charset="0"/>
              <a:cs typeface="Poppins" panose="00000500000000000000" pitchFamily="2" charset="0"/>
            </a:rPr>
            <a:t>A nationwide effort to increase access to lifesaving lung cancer screening</a:t>
          </a:r>
          <a:endParaRPr lang="en-US" sz="2000" kern="1200" dirty="0">
            <a:latin typeface="Poppins" panose="00000500000000000000" pitchFamily="2" charset="0"/>
            <a:cs typeface="Poppins" panose="00000500000000000000" pitchFamily="2" charset="0"/>
          </a:endParaRPr>
        </a:p>
      </dsp:txBody>
      <dsp:txXfrm>
        <a:off x="0" y="741446"/>
        <a:ext cx="6269127" cy="766935"/>
      </dsp:txXfrm>
    </dsp:sp>
    <dsp:sp modelId="{ECDD6787-AC66-4872-9EA5-F9564383190E}">
      <dsp:nvSpPr>
        <dsp:cNvPr id="0" name=""/>
        <dsp:cNvSpPr/>
      </dsp:nvSpPr>
      <dsp:spPr>
        <a:xfrm>
          <a:off x="0" y="1508381"/>
          <a:ext cx="6269127" cy="654030"/>
        </a:xfrm>
        <a:prstGeom prst="rect">
          <a:avLst/>
        </a:prstGeom>
        <a:solidFill>
          <a:srgbClr val="0F75B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1" i="0" kern="1200" dirty="0">
              <a:latin typeface="Poppins" panose="00000500000000000000" pitchFamily="2" charset="0"/>
              <a:cs typeface="Poppins" panose="00000500000000000000" pitchFamily="2" charset="0"/>
            </a:rPr>
            <a:t>When:</a:t>
          </a:r>
          <a:endParaRPr lang="en-US" sz="2600" b="0" i="0" kern="1200" dirty="0">
            <a:latin typeface="Poppins" panose="00000500000000000000" pitchFamily="2" charset="0"/>
            <a:cs typeface="Poppins" panose="00000500000000000000" pitchFamily="2" charset="0"/>
          </a:endParaRPr>
        </a:p>
      </dsp:txBody>
      <dsp:txXfrm>
        <a:off x="0" y="1508381"/>
        <a:ext cx="6269127" cy="654030"/>
      </dsp:txXfrm>
    </dsp:sp>
    <dsp:sp modelId="{C70FCBEE-15EA-4D9B-8EB5-18102537D225}">
      <dsp:nvSpPr>
        <dsp:cNvPr id="0" name=""/>
        <dsp:cNvSpPr/>
      </dsp:nvSpPr>
      <dsp:spPr>
        <a:xfrm>
          <a:off x="0" y="2162411"/>
          <a:ext cx="6269127" cy="430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045" tIns="33020" rIns="184912" bIns="33020" numCol="1" spcCol="1270" anchor="t" anchorCtr="0">
          <a:noAutofit/>
        </a:bodyPr>
        <a:lstStyle/>
        <a:p>
          <a:pPr marL="228600" lvl="1" indent="-228600" algn="l" defTabSz="889000">
            <a:lnSpc>
              <a:spcPct val="90000"/>
            </a:lnSpc>
            <a:spcBef>
              <a:spcPct val="0"/>
            </a:spcBef>
            <a:spcAft>
              <a:spcPct val="20000"/>
            </a:spcAft>
            <a:buNone/>
          </a:pPr>
          <a:r>
            <a:rPr lang="en-US" sz="2000" b="0" i="0" kern="1200" dirty="0">
              <a:latin typeface="Poppins" panose="00000500000000000000" pitchFamily="2" charset="0"/>
              <a:cs typeface="Poppins" panose="00000500000000000000" pitchFamily="2" charset="0"/>
            </a:rPr>
            <a:t>Saturday, November 14, 2026</a:t>
          </a:r>
        </a:p>
      </dsp:txBody>
      <dsp:txXfrm>
        <a:off x="0" y="2162411"/>
        <a:ext cx="6269127" cy="430560"/>
      </dsp:txXfrm>
    </dsp:sp>
    <dsp:sp modelId="{B6A52147-778E-4A2D-8589-02A1BAAF1AEE}">
      <dsp:nvSpPr>
        <dsp:cNvPr id="0" name=""/>
        <dsp:cNvSpPr/>
      </dsp:nvSpPr>
      <dsp:spPr>
        <a:xfrm>
          <a:off x="0" y="2592971"/>
          <a:ext cx="6269127" cy="654030"/>
        </a:xfrm>
        <a:prstGeom prst="rect">
          <a:avLst/>
        </a:prstGeom>
        <a:solidFill>
          <a:srgbClr val="0F75BB"/>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1" i="0" kern="1200" dirty="0">
              <a:latin typeface="Poppins" panose="00000500000000000000" pitchFamily="2" charset="0"/>
              <a:cs typeface="Poppins" panose="00000500000000000000" pitchFamily="2" charset="0"/>
            </a:rPr>
            <a:t>How It Works: </a:t>
          </a:r>
        </a:p>
      </dsp:txBody>
      <dsp:txXfrm>
        <a:off x="0" y="2592971"/>
        <a:ext cx="6269127" cy="654030"/>
      </dsp:txXfrm>
    </dsp:sp>
    <dsp:sp modelId="{2B0090E3-4172-4755-99BC-7FB4015BF3F4}">
      <dsp:nvSpPr>
        <dsp:cNvPr id="0" name=""/>
        <dsp:cNvSpPr/>
      </dsp:nvSpPr>
      <dsp:spPr>
        <a:xfrm>
          <a:off x="0" y="3247001"/>
          <a:ext cx="6269127" cy="766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045" tIns="33020" rIns="184912" bIns="33020" numCol="1" spcCol="1270" anchor="t" anchorCtr="0">
          <a:noAutofit/>
        </a:bodyPr>
        <a:lstStyle/>
        <a:p>
          <a:pPr marL="228600" lvl="1" indent="-228600" algn="l" defTabSz="889000">
            <a:lnSpc>
              <a:spcPct val="90000"/>
            </a:lnSpc>
            <a:spcBef>
              <a:spcPct val="0"/>
            </a:spcBef>
            <a:spcAft>
              <a:spcPct val="20000"/>
            </a:spcAft>
            <a:buNone/>
          </a:pPr>
          <a:r>
            <a:rPr lang="en-US" sz="2000" b="0" i="0" kern="1200" dirty="0">
              <a:latin typeface="Poppins" panose="00000500000000000000" pitchFamily="2" charset="0"/>
              <a:cs typeface="Poppins" panose="00000500000000000000" pitchFamily="2" charset="0"/>
            </a:rPr>
            <a:t>Screening centers across the country open their doors on a Saturday to expand access</a:t>
          </a:r>
        </a:p>
      </dsp:txBody>
      <dsp:txXfrm>
        <a:off x="0" y="3247001"/>
        <a:ext cx="6269127" cy="76693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8D55A3-B0DA-4F60-B15B-E3AC4054CDE5}"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3AB573-0C56-4C2E-8F9B-6154A80020C4}" type="slidenum">
              <a:rPr lang="en-US" smtClean="0"/>
              <a:t>‹#›</a:t>
            </a:fld>
            <a:endParaRPr lang="en-US"/>
          </a:p>
        </p:txBody>
      </p:sp>
    </p:spTree>
    <p:extLst>
      <p:ext uri="{BB962C8B-B14F-4D97-AF65-F5344CB8AC3E}">
        <p14:creationId xmlns:p14="http://schemas.microsoft.com/office/powerpoint/2010/main" val="6951875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Talking Points: </a:t>
            </a:r>
          </a:p>
          <a:p>
            <a:pPr marL="171450" indent="-171450" fontAlgn="t">
              <a:buFont typeface="Arial" panose="020B0604020202020204" pitchFamily="34" charset="0"/>
              <a:buChar char="•"/>
            </a:pPr>
            <a:r>
              <a:rPr lang="en-US" sz="1200" b="0" i="0" kern="1200" dirty="0">
                <a:solidFill>
                  <a:schemeClr val="tx1"/>
                </a:solidFill>
                <a:effectLst/>
                <a:latin typeface="+mn-lt"/>
                <a:ea typeface="+mn-ea"/>
                <a:cs typeface="+mn-cs"/>
              </a:rPr>
              <a:t>The Fifth Annual National Lung Cancer Screening Day is taking place this year on Saturday, November 14, 2026. </a:t>
            </a:r>
          </a:p>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We know that fewer than 1 in 10 eligible individuals are currently being screened, even though screening can detect lung cancer early when it’s more treatable. And we know that many people who are eligible for screening don’t get screened, often because they can’t take time off during the workweek. </a:t>
            </a:r>
          </a:p>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The idea is simple: screening centers across the country join a national effort to expand access by opening their doors on the second Saturday in November, making it easier for people to access screening.</a:t>
            </a:r>
          </a:p>
          <a:p>
            <a:pPr marL="171450" indent="-171450" fontAlgn="t">
              <a:buFont typeface="Arial" panose="020B0604020202020204" pitchFamily="34" charset="0"/>
              <a:buChar char="•"/>
            </a:pPr>
            <a:r>
              <a:rPr lang="en-US" sz="1200" b="0" i="0" kern="1200" dirty="0">
                <a:solidFill>
                  <a:schemeClr val="tx1"/>
                </a:solidFill>
                <a:effectLst/>
                <a:latin typeface="+mn-lt"/>
                <a:ea typeface="+mn-ea"/>
                <a:cs typeface="+mn-cs"/>
              </a:rPr>
              <a:t>There are a couple of ways to get involved: </a:t>
            </a:r>
          </a:p>
          <a:p>
            <a:pPr marL="628650" lvl="1" indent="-171450" fontAlgn="t">
              <a:buFont typeface="Arial" panose="020B0604020202020204" pitchFamily="34" charset="0"/>
              <a:buChar char="•"/>
            </a:pPr>
            <a:r>
              <a:rPr lang="en-US" sz="1200" b="0" i="0" kern="1200" dirty="0">
                <a:solidFill>
                  <a:schemeClr val="tx1"/>
                </a:solidFill>
                <a:effectLst/>
                <a:latin typeface="+mn-lt"/>
                <a:ea typeface="+mn-ea"/>
                <a:cs typeface="+mn-cs"/>
              </a:rPr>
              <a:t>You can help by spreading the word within your network and encouraging eligible individuals to learn more. </a:t>
            </a:r>
          </a:p>
          <a:p>
            <a:pPr marL="628650" lvl="1" indent="-171450" fontAlgn="t">
              <a:buFont typeface="Arial" panose="020B0604020202020204" pitchFamily="34" charset="0"/>
              <a:buChar char="•"/>
            </a:pPr>
            <a:r>
              <a:rPr lang="en-US" sz="1200" b="0" i="0" kern="1200" dirty="0">
                <a:solidFill>
                  <a:schemeClr val="tx1"/>
                </a:solidFill>
                <a:effectLst/>
                <a:latin typeface="+mn-lt"/>
                <a:ea typeface="+mn-ea"/>
                <a:cs typeface="+mn-cs"/>
              </a:rPr>
              <a:t>And if your organization is in a position to participate, you can also register and be part of the effort.</a:t>
            </a:r>
          </a:p>
          <a:p>
            <a:pPr marL="171450" indent="-171450" fontAlgn="t">
              <a:buFont typeface="Arial" panose="020B0604020202020204" pitchFamily="34" charset="0"/>
              <a:buChar char="•"/>
            </a:pPr>
            <a:r>
              <a:rPr lang="en-US" sz="1200" b="0" i="0" kern="1200" dirty="0">
                <a:solidFill>
                  <a:schemeClr val="tx1"/>
                </a:solidFill>
                <a:effectLst/>
                <a:latin typeface="+mn-lt"/>
                <a:ea typeface="+mn-ea"/>
                <a:cs typeface="+mn-cs"/>
              </a:rPr>
              <a:t>You can learn more and find resources at the NLCRT website.</a:t>
            </a:r>
          </a:p>
          <a:p>
            <a:endParaRPr lang="en-US" dirty="0"/>
          </a:p>
        </p:txBody>
      </p:sp>
      <p:sp>
        <p:nvSpPr>
          <p:cNvPr id="4" name="Slide Number Placeholder 3"/>
          <p:cNvSpPr>
            <a:spLocks noGrp="1"/>
          </p:cNvSpPr>
          <p:nvPr>
            <p:ph type="sldNum" sz="quarter" idx="5"/>
          </p:nvPr>
        </p:nvSpPr>
        <p:spPr/>
        <p:txBody>
          <a:bodyPr/>
          <a:lstStyle/>
          <a:p>
            <a:fld id="{E93AB573-0C56-4C2E-8F9B-6154A80020C4}" type="slidenum">
              <a:rPr lang="en-US" smtClean="0"/>
              <a:t>1</a:t>
            </a:fld>
            <a:endParaRPr lang="en-US"/>
          </a:p>
        </p:txBody>
      </p:sp>
    </p:spTree>
    <p:extLst>
      <p:ext uri="{BB962C8B-B14F-4D97-AF65-F5344CB8AC3E}">
        <p14:creationId xmlns:p14="http://schemas.microsoft.com/office/powerpoint/2010/main" val="32257822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7/27/2026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7/27/2026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7/27/2026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7/27/2026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3.png"/><Relationship Id="rId4" Type="http://schemas.openxmlformats.org/officeDocument/2006/relationships/diagramData" Target="../diagrams/data1.xml"/><Relationship Id="rId9"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3ADF658-B31F-4129-3DF4-0F250189A46F}"/>
              </a:ext>
            </a:extLst>
          </p:cNvPr>
          <p:cNvPicPr>
            <a:picLocks noChangeAspect="1"/>
          </p:cNvPicPr>
          <p:nvPr/>
        </p:nvPicPr>
        <p:blipFill>
          <a:blip r:embed="rId3" cstate="print">
            <a:extLst>
              <a:ext uri="{28A0092B-C50C-407E-A947-70E740481C1C}">
                <a14:useLocalDpi xmlns:a14="http://schemas.microsoft.com/office/drawing/2010/main" val="0"/>
              </a:ext>
            </a:extLst>
          </a:blip>
          <a:srcRect t="16789" b="39884"/>
          <a:stretch>
            <a:fillRect/>
          </a:stretch>
        </p:blipFill>
        <p:spPr>
          <a:xfrm>
            <a:off x="0" y="25658"/>
            <a:ext cx="12199434" cy="2642839"/>
          </a:xfrm>
          <a:prstGeom prst="rect">
            <a:avLst/>
          </a:prstGeom>
        </p:spPr>
      </p:pic>
      <p:sp>
        <p:nvSpPr>
          <p:cNvPr id="10" name="TextBox 9">
            <a:extLst>
              <a:ext uri="{FF2B5EF4-FFF2-40B4-BE49-F238E27FC236}">
                <a16:creationId xmlns:a16="http://schemas.microsoft.com/office/drawing/2014/main" id="{774BD869-3B2D-A29E-4E95-4EA1798A4683}"/>
              </a:ext>
            </a:extLst>
          </p:cNvPr>
          <p:cNvSpPr txBox="1"/>
          <p:nvPr/>
        </p:nvSpPr>
        <p:spPr>
          <a:xfrm>
            <a:off x="106921" y="964253"/>
            <a:ext cx="7783551" cy="1077218"/>
          </a:xfrm>
          <a:prstGeom prst="rect">
            <a:avLst/>
          </a:prstGeom>
          <a:noFill/>
        </p:spPr>
        <p:txBody>
          <a:bodyPr wrap="square" rtlCol="0">
            <a:spAutoFit/>
          </a:bodyPr>
          <a:lstStyle/>
          <a:p>
            <a:r>
              <a:rPr lang="en-US" sz="3600" b="1" dirty="0">
                <a:solidFill>
                  <a:schemeClr val="bg1"/>
                </a:solidFill>
                <a:latin typeface="Poppins" panose="00000500000000000000" pitchFamily="2" charset="0"/>
                <a:cs typeface="Poppins" panose="00000500000000000000" pitchFamily="2" charset="0"/>
              </a:rPr>
              <a:t>Join Us! </a:t>
            </a:r>
          </a:p>
          <a:p>
            <a:r>
              <a:rPr lang="en-US" sz="2800" b="1" dirty="0">
                <a:solidFill>
                  <a:schemeClr val="bg1"/>
                </a:solidFill>
                <a:latin typeface="Poppins" panose="00000500000000000000" pitchFamily="2" charset="0"/>
                <a:cs typeface="Poppins" panose="00000500000000000000" pitchFamily="2" charset="0"/>
              </a:rPr>
              <a:t>National Lung Cancer Screening Day</a:t>
            </a:r>
          </a:p>
        </p:txBody>
      </p:sp>
      <p:graphicFrame>
        <p:nvGraphicFramePr>
          <p:cNvPr id="11" name="Diagram 10">
            <a:extLst>
              <a:ext uri="{FF2B5EF4-FFF2-40B4-BE49-F238E27FC236}">
                <a16:creationId xmlns:a16="http://schemas.microsoft.com/office/drawing/2014/main" id="{F0186DDF-3151-D915-851F-0A7BB9D7416E}"/>
              </a:ext>
            </a:extLst>
          </p:cNvPr>
          <p:cNvGraphicFramePr/>
          <p:nvPr>
            <p:extLst>
              <p:ext uri="{D42A27DB-BD31-4B8C-83A1-F6EECF244321}">
                <p14:modId xmlns:p14="http://schemas.microsoft.com/office/powerpoint/2010/main" val="900239165"/>
              </p:ext>
            </p:extLst>
          </p:nvPr>
        </p:nvGraphicFramePr>
        <p:xfrm>
          <a:off x="266143" y="2331824"/>
          <a:ext cx="6269127" cy="410135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5" name="Picture 14">
            <a:extLst>
              <a:ext uri="{FF2B5EF4-FFF2-40B4-BE49-F238E27FC236}">
                <a16:creationId xmlns:a16="http://schemas.microsoft.com/office/drawing/2014/main" id="{B6AE0DE1-D92E-A218-F0E8-C440A4B96F7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896232" y="3166676"/>
            <a:ext cx="3429000" cy="3429000"/>
          </a:xfrm>
          <a:prstGeom prst="rect">
            <a:avLst/>
          </a:prstGeom>
        </p:spPr>
      </p:pic>
      <p:sp>
        <p:nvSpPr>
          <p:cNvPr id="18" name="TextBox 17">
            <a:extLst>
              <a:ext uri="{FF2B5EF4-FFF2-40B4-BE49-F238E27FC236}">
                <a16:creationId xmlns:a16="http://schemas.microsoft.com/office/drawing/2014/main" id="{1FBCA5FE-22F6-B6B4-4578-362ADA3E32BD}"/>
              </a:ext>
            </a:extLst>
          </p:cNvPr>
          <p:cNvSpPr txBox="1"/>
          <p:nvPr/>
        </p:nvSpPr>
        <p:spPr>
          <a:xfrm>
            <a:off x="7302409" y="2751177"/>
            <a:ext cx="4616647" cy="461665"/>
          </a:xfrm>
          <a:prstGeom prst="rect">
            <a:avLst/>
          </a:prstGeom>
          <a:noFill/>
        </p:spPr>
        <p:txBody>
          <a:bodyPr wrap="square">
            <a:spAutoFit/>
          </a:bodyPr>
          <a:lstStyle/>
          <a:p>
            <a:pPr algn="ctr"/>
            <a:r>
              <a:rPr lang="en-US" sz="2400" dirty="0">
                <a:latin typeface="Poppins" panose="00000500000000000000" pitchFamily="2" charset="0"/>
                <a:cs typeface="Poppins" panose="00000500000000000000" pitchFamily="2" charset="0"/>
              </a:rPr>
              <a:t>Learn more and get involved:</a:t>
            </a:r>
          </a:p>
        </p:txBody>
      </p:sp>
      <p:pic>
        <p:nvPicPr>
          <p:cNvPr id="5" name="Picture 4">
            <a:extLst>
              <a:ext uri="{FF2B5EF4-FFF2-40B4-BE49-F238E27FC236}">
                <a16:creationId xmlns:a16="http://schemas.microsoft.com/office/drawing/2014/main" id="{30889769-4A16-7062-53DA-066CDB631752}"/>
              </a:ext>
            </a:extLst>
          </p:cNvPr>
          <p:cNvPicPr>
            <a:picLocks noChangeAspect="1"/>
          </p:cNvPicPr>
          <p:nvPr/>
        </p:nvPicPr>
        <p:blipFill>
          <a:blip r:embed="rId10"/>
          <a:stretch>
            <a:fillRect/>
          </a:stretch>
        </p:blipFill>
        <p:spPr>
          <a:xfrm>
            <a:off x="188164" y="218918"/>
            <a:ext cx="7621064" cy="400106"/>
          </a:xfrm>
          <a:prstGeom prst="rect">
            <a:avLst/>
          </a:prstGeom>
        </p:spPr>
      </p:pic>
    </p:spTree>
    <p:extLst>
      <p:ext uri="{BB962C8B-B14F-4D97-AF65-F5344CB8AC3E}">
        <p14:creationId xmlns:p14="http://schemas.microsoft.com/office/powerpoint/2010/main" val="1098572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NoteforNNRTMaster xmlns="e129a00c-9292-4451-9308-ea75f7972fd5" xsi:nil="true"/>
    <TaxCatchAll xmlns="11ef61ff-1dc9-4ca7-b845-84ac7e98c186" xsi:nil="true"/>
    <lcf76f155ced4ddcb4097134ff3c332f xmlns="e129a00c-9292-4451-9308-ea75f7972fd5">
      <Terms xmlns="http://schemas.microsoft.com/office/infopath/2007/PartnerControls"/>
    </lcf76f155ced4ddcb4097134ff3c332f>
    <Comments xmlns="e129a00c-9292-4451-9308-ea75f7972fd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2B09572A5A76944878447A7D97D9235" ma:contentTypeVersion="21" ma:contentTypeDescription="Create a new document." ma:contentTypeScope="" ma:versionID="21c9f21802490e166177f72ca27ebd2b">
  <xsd:schema xmlns:xsd="http://www.w3.org/2001/XMLSchema" xmlns:xs="http://www.w3.org/2001/XMLSchema" xmlns:p="http://schemas.microsoft.com/office/2006/metadata/properties" xmlns:ns2="a785ad58-1d57-4f8a-aa71-77170459bd0d" xmlns:ns3="e129a00c-9292-4451-9308-ea75f7972fd5" xmlns:ns4="11ef61ff-1dc9-4ca7-b845-84ac7e98c186" targetNamespace="http://schemas.microsoft.com/office/2006/metadata/properties" ma:root="true" ma:fieldsID="5454e4bd017cf35937663a63129b5fef" ns2:_="" ns3:_="" ns4:_="">
    <xsd:import namespace="a785ad58-1d57-4f8a-aa71-77170459bd0d"/>
    <xsd:import namespace="e129a00c-9292-4451-9308-ea75f7972fd5"/>
    <xsd:import namespace="11ef61ff-1dc9-4ca7-b845-84ac7e98c186"/>
    <xsd:element name="properties">
      <xsd:complexType>
        <xsd:sequence>
          <xsd:element name="documentManagement">
            <xsd:complexType>
              <xsd:all>
                <xsd:element ref="ns2:SharedWithUsers" minOccurs="0"/>
                <xsd:element ref="ns3:MediaServiceMetadata" minOccurs="0"/>
                <xsd:element ref="ns3:MediaServiceFastMetadata"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AutoKeyPoints" minOccurs="0"/>
                <xsd:element ref="ns3:MediaServiceKeyPoints" minOccurs="0"/>
                <xsd:element ref="ns3:lcf76f155ced4ddcb4097134ff3c332f" minOccurs="0"/>
                <xsd:element ref="ns4:TaxCatchAll" minOccurs="0"/>
                <xsd:element ref="ns3:MediaServiceOCR" minOccurs="0"/>
                <xsd:element ref="ns3:MediaServiceLocation" minOccurs="0"/>
                <xsd:element ref="ns3:MediaServiceObjectDetectorVersions" minOccurs="0"/>
                <xsd:element ref="ns3:MediaServiceSearchProperties" minOccurs="0"/>
                <xsd:element ref="ns3:Comments" minOccurs="0"/>
                <xsd:element ref="ns3:NoteforNNRTMaster"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85ad58-1d57-4f8a-aa71-77170459bd0d" elementFormDefault="qualified">
    <xsd:import namespace="http://schemas.microsoft.com/office/2006/documentManagement/types"/>
    <xsd:import namespace="http://schemas.microsoft.com/office/infopath/2007/PartnerControls"/>
    <xsd:element name="SharedWithUsers" ma:index="8" nillable="true" ma:displayName="Shared With" ma:internalName="_x0024_Resources_x003a_core_x002c_SharedWithFieldDisplayName_x003b_"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129a00c-9292-4451-9308-ea75f7972fd5" elementFormDefault="qualified">
    <xsd:import namespace="http://schemas.microsoft.com/office/2006/documentManagement/types"/>
    <xsd:import namespace="http://schemas.microsoft.com/office/infopath/2007/PartnerControls"/>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DateTaken" ma:index="11" nillable="true" ma:displayName="MediaServiceDateTaken" ma:hidden="true" ma:internalName="MediaServiceDateTaken"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0a09e083-f52d-4221-b916-d53bc4fb30bc"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Comments" ma:index="25" nillable="true" ma:displayName="Journal Title" ma:format="Dropdown" ma:internalName="Comments">
      <xsd:simpleType>
        <xsd:restriction base="dms:Text">
          <xsd:maxLength value="255"/>
        </xsd:restriction>
      </xsd:simpleType>
    </xsd:element>
    <xsd:element name="NoteforNNRTMaster" ma:index="26" nillable="true" ma:displayName="Note for NNRT Master" ma:description="Please see Steering Committee tab - the GREEN highlighted areas - 3 new SC Members and 2 cycled off the week of 1/25/2025" ma:format="Dropdown" ma:internalName="NoteforNNRTMaster">
      <xsd:simpleType>
        <xsd:restriction base="dms:Text">
          <xsd:maxLength value="255"/>
        </xsd:restriction>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1ef61ff-1dc9-4ca7-b845-84ac7e98c186"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c8f8d558-b538-425a-abfd-7991596b2426}" ma:internalName="TaxCatchAll" ma:showField="CatchAllData" ma:web="11ef61ff-1dc9-4ca7-b845-84ac7e98c18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E8276FA-A152-4722-8994-BFF52B5E374D}">
  <ds:schemaRefs>
    <ds:schemaRef ds:uri="http://schemas.openxmlformats.org/package/2006/metadata/core-properties"/>
    <ds:schemaRef ds:uri="a785ad58-1d57-4f8a-aa71-77170459bd0d"/>
    <ds:schemaRef ds:uri="http://www.w3.org/XML/1998/namespace"/>
    <ds:schemaRef ds:uri="http://purl.org/dc/terms/"/>
    <ds:schemaRef ds:uri="http://schemas.microsoft.com/office/infopath/2007/PartnerControls"/>
    <ds:schemaRef ds:uri="http://schemas.microsoft.com/office/2006/documentManagement/types"/>
    <ds:schemaRef ds:uri="http://purl.org/dc/elements/1.1/"/>
    <ds:schemaRef ds:uri="http://schemas.microsoft.com/office/2006/metadata/properties"/>
    <ds:schemaRef ds:uri="11ef61ff-1dc9-4ca7-b845-84ac7e98c186"/>
    <ds:schemaRef ds:uri="e129a00c-9292-4451-9308-ea75f7972fd5"/>
    <ds:schemaRef ds:uri="http://purl.org/dc/dcmitype/"/>
  </ds:schemaRefs>
</ds:datastoreItem>
</file>

<file path=customXml/itemProps2.xml><?xml version="1.0" encoding="utf-8"?>
<ds:datastoreItem xmlns:ds="http://schemas.openxmlformats.org/officeDocument/2006/customXml" ds:itemID="{CA4C3E64-43C9-4621-8582-2311193D88FD}">
  <ds:schemaRefs>
    <ds:schemaRef ds:uri="http://schemas.microsoft.com/sharepoint/v3/contenttype/forms"/>
  </ds:schemaRefs>
</ds:datastoreItem>
</file>

<file path=customXml/itemProps3.xml><?xml version="1.0" encoding="utf-8"?>
<ds:datastoreItem xmlns:ds="http://schemas.openxmlformats.org/officeDocument/2006/customXml" ds:itemID="{399F8799-F311-46FD-BD20-8097A6292B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85ad58-1d57-4f8a-aa71-77170459bd0d"/>
    <ds:schemaRef ds:uri="e129a00c-9292-4451-9308-ea75f7972fd5"/>
    <ds:schemaRef ds:uri="11ef61ff-1dc9-4ca7-b845-84ac7e98c18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20</TotalTime>
  <Words>231</Words>
  <Application>Microsoft Office PowerPoint</Application>
  <PresentationFormat>Widescreen</PresentationFormat>
  <Paragraphs>18</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Aptos</vt:lpstr>
      <vt:lpstr>Aptos Display</vt:lpstr>
      <vt:lpstr>Arial</vt:lpstr>
      <vt:lpstr>Poppins</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Lilly Meier</cp:lastModifiedBy>
  <cp:revision>3</cp:revision>
  <dcterms:created xsi:type="dcterms:W3CDTF">2026-06-05T12:43:02Z</dcterms:created>
  <dcterms:modified xsi:type="dcterms:W3CDTF">2026-07-27T12:57:01Z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0x01010012B09572A5A76944878447A7D97D9235</vt:lpwstr>
  </property>
  <property fmtid="{D5CDD505-2E9C-101B-9397-08002B2CF9AE}" pid="3" name="MediaServiceImageTags">
    <vt:lpwstr/>
  </property>
</Properties>
</file>