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2" r:id="rId1"/>
  </p:sldMasterIdLst>
  <p:notesMasterIdLst>
    <p:notesMasterId r:id="rId14"/>
  </p:notesMasterIdLst>
  <p:handoutMasterIdLst>
    <p:handoutMasterId r:id="rId15"/>
  </p:handoutMasterIdLst>
  <p:sldIdLst>
    <p:sldId id="274" r:id="rId2"/>
    <p:sldId id="282" r:id="rId3"/>
    <p:sldId id="280" r:id="rId4"/>
    <p:sldId id="283" r:id="rId5"/>
    <p:sldId id="284" r:id="rId6"/>
    <p:sldId id="285" r:id="rId7"/>
    <p:sldId id="287" r:id="rId8"/>
    <p:sldId id="288" r:id="rId9"/>
    <p:sldId id="281" r:id="rId10"/>
    <p:sldId id="289" r:id="rId11"/>
    <p:sldId id="290" r:id="rId12"/>
    <p:sldId id="291" r:id="rId13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A2E0"/>
    <a:srgbClr val="DDDDDE"/>
    <a:srgbClr val="BAFAFB"/>
    <a:srgbClr val="265E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9" autoAdjust="0"/>
    <p:restoredTop sz="87619" autoAdjust="0"/>
  </p:normalViewPr>
  <p:slideViewPr>
    <p:cSldViewPr>
      <p:cViewPr>
        <p:scale>
          <a:sx n="125" d="100"/>
          <a:sy n="125" d="100"/>
        </p:scale>
        <p:origin x="1483" y="523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7230B-872D-EB4F-8173-8216763C97D5}" type="datetimeFigureOut">
              <a:rPr lang="en-US" smtClean="0"/>
              <a:t>2022-03-18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F9E0D-88F7-B441-BEE0-3BA9A5FFD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7072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2022-03-18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9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ABE0B1B-4EC8-5C4D-A6F8-0231CE4740F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714750"/>
            <a:ext cx="6705601" cy="514350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rgbClr val="4AA2E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1295400" y="2571750"/>
            <a:ext cx="6705600" cy="1143000"/>
          </a:xfrm>
        </p:spPr>
        <p:txBody>
          <a:bodyPr rtlCol="0" anchor="b" anchorCtr="0">
            <a:normAutofit/>
          </a:bodyPr>
          <a:lstStyle>
            <a:lvl1pPr algn="ctr">
              <a:defRPr sz="3200" cap="all" baseline="0">
                <a:solidFill>
                  <a:schemeClr val="accent6">
                    <a:lumMod val="10000"/>
                  </a:schemeClr>
                </a:solidFill>
                <a:effectLst/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7699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Lin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990600" y="1123950"/>
            <a:ext cx="8153400" cy="3581400"/>
          </a:xfrm>
        </p:spPr>
        <p:txBody>
          <a:bodyPr/>
          <a:lstStyle>
            <a:lvl1pPr>
              <a:defRPr>
                <a:solidFill>
                  <a:schemeClr val="accent6">
                    <a:lumMod val="1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1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1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1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13411045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Lin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 hasCustomPrompt="1"/>
          </p:nvPr>
        </p:nvSpPr>
        <p:spPr>
          <a:xfrm>
            <a:off x="1219200" y="285750"/>
            <a:ext cx="7267863" cy="929640"/>
          </a:xfrm>
        </p:spPr>
        <p:txBody>
          <a:bodyPr>
            <a:noAutofit/>
          </a:bodyPr>
          <a:lstStyle>
            <a:lvl1pPr>
              <a:lnSpc>
                <a:spcPts val="3240"/>
              </a:lnSpc>
              <a:defRPr sz="3200"/>
            </a:lvl1pPr>
            <a:extLst/>
          </a:lstStyle>
          <a:p>
            <a:r>
              <a:rPr lang="en-US" dirty="0"/>
              <a:t>Click to edit Master title style for this 2 line header slide which has two lines</a:t>
            </a:r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990600" y="1352550"/>
            <a:ext cx="7772400" cy="3200400"/>
          </a:xfrm>
        </p:spPr>
        <p:txBody>
          <a:bodyPr/>
          <a:lstStyle>
            <a:lvl1pPr>
              <a:defRPr>
                <a:solidFill>
                  <a:schemeClr val="accent6">
                    <a:lumMod val="1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1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1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1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640613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65299" y="1123952"/>
            <a:ext cx="3886200" cy="3268624"/>
          </a:xfrm>
        </p:spPr>
        <p:txBody>
          <a:bodyPr/>
          <a:lstStyle>
            <a:lvl1pPr>
              <a:defRPr>
                <a:solidFill>
                  <a:schemeClr val="accent6">
                    <a:lumMod val="1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1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1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1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578927" y="1123951"/>
            <a:ext cx="3886200" cy="3268625"/>
          </a:xfrm>
        </p:spPr>
        <p:txBody>
          <a:bodyPr/>
          <a:lstStyle>
            <a:lvl1pPr>
              <a:defRPr>
                <a:solidFill>
                  <a:schemeClr val="accent6">
                    <a:lumMod val="1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1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1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1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89954582"/>
      </p:ext>
    </p:extLst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76132304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8914516"/>
      </p:ext>
    </p:extLst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F04801A-8B2D-7741-86B9-44F24FE06AAD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90600" y="1123950"/>
            <a:ext cx="7848600" cy="350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168815" y="346710"/>
            <a:ext cx="7594185" cy="62484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590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7" r:id="rId2"/>
    <p:sldLayoutId id="2147483808" r:id="rId3"/>
    <p:sldLayoutId id="2147483809" r:id="rId4"/>
    <p:sldLayoutId id="2147483811" r:id="rId5"/>
    <p:sldLayoutId id="2147483812" r:id="rId6"/>
  </p:sldLayoutIdLst>
  <p:transition spd="slow">
    <p:wipe dir="r"/>
  </p:transition>
  <p:hf hdr="0" ftr="0"/>
  <p:txStyles>
    <p:titleStyle>
      <a:lvl1pPr algn="l" rtl="0" eaLnBrk="1" latinLnBrk="0" hangingPunct="1">
        <a:spcBef>
          <a:spcPct val="0"/>
        </a:spcBef>
        <a:buNone/>
        <a:defRPr sz="3600" kern="1200">
          <a:solidFill>
            <a:srgbClr val="265E85"/>
          </a:solidFill>
          <a:latin typeface="+mj-lt"/>
          <a:ea typeface="+mj-ea"/>
          <a:cs typeface="+mj-cs"/>
        </a:defRPr>
      </a:lvl1pPr>
      <a:extLst/>
    </p:titleStyle>
    <p:bodyStyle>
      <a:lvl1pPr marL="228600" indent="-228600" algn="l" rtl="0" eaLnBrk="1" latinLnBrk="0" hangingPunct="1">
        <a:spcBef>
          <a:spcPts val="700"/>
        </a:spcBef>
        <a:buClr>
          <a:schemeClr val="accent1"/>
        </a:buClr>
        <a:buSzPct val="100000"/>
        <a:buFont typeface="Arial" panose="020B0604020202020204" pitchFamily="34" charset="0"/>
        <a:buChar char="•"/>
        <a:tabLst/>
        <a:defRPr sz="2700" kern="1200" baseline="0">
          <a:solidFill>
            <a:schemeClr val="accent6">
              <a:lumMod val="10000"/>
            </a:schemeClr>
          </a:solidFill>
          <a:latin typeface="Arial"/>
          <a:ea typeface="+mn-ea"/>
          <a:cs typeface="Arial"/>
        </a:defRPr>
      </a:lvl1pPr>
      <a:lvl2pPr marL="579438" indent="-212725" algn="l" rtl="0" eaLnBrk="1" latinLnBrk="0" hangingPunct="1">
        <a:spcBef>
          <a:spcPts val="550"/>
        </a:spcBef>
        <a:buClr>
          <a:schemeClr val="accent1"/>
        </a:buClr>
        <a:buSzPct val="100000"/>
        <a:buFont typeface="Arial" panose="020B0604020202020204" pitchFamily="34" charset="0"/>
        <a:buChar char="•"/>
        <a:tabLst/>
        <a:defRPr sz="2500" kern="1200" baseline="0">
          <a:solidFill>
            <a:schemeClr val="accent6">
              <a:lumMod val="10000"/>
            </a:schemeClr>
          </a:solidFill>
          <a:latin typeface="Arial"/>
          <a:ea typeface="+mn-ea"/>
          <a:cs typeface="Arial"/>
        </a:defRPr>
      </a:lvl2pPr>
      <a:lvl3pPr marL="863600" indent="-177800" algn="l" rtl="0" eaLnBrk="1" latinLnBrk="0" hangingPunct="1"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tabLst/>
        <a:defRPr sz="2300" kern="1200" baseline="0">
          <a:solidFill>
            <a:schemeClr val="accent6">
              <a:lumMod val="10000"/>
            </a:schemeClr>
          </a:solidFill>
          <a:latin typeface="Arial"/>
          <a:ea typeface="+mn-ea"/>
          <a:cs typeface="Arial"/>
        </a:defRPr>
      </a:lvl3pPr>
      <a:lvl4pPr marL="1314450" indent="-171450" algn="l" rtl="0" eaLnBrk="1" latinLnBrk="0" hangingPunct="1">
        <a:spcBef>
          <a:spcPts val="400"/>
        </a:spcBef>
        <a:buClr>
          <a:schemeClr val="accent1"/>
        </a:buClr>
        <a:buSzPct val="100000"/>
        <a:buFont typeface="Arial" panose="020B0604020202020204" pitchFamily="34" charset="0"/>
        <a:buChar char="•"/>
        <a:tabLst/>
        <a:defRPr sz="2100" kern="1200" baseline="0">
          <a:solidFill>
            <a:schemeClr val="accent6">
              <a:lumMod val="10000"/>
            </a:schemeClr>
          </a:solidFill>
          <a:latin typeface="Arial"/>
          <a:ea typeface="+mn-ea"/>
          <a:cs typeface="Arial"/>
        </a:defRPr>
      </a:lvl4pPr>
      <a:lvl5pPr marL="1774825" indent="-174625" algn="l" rtl="0" eaLnBrk="1" latinLnBrk="0" hangingPunct="1">
        <a:spcBef>
          <a:spcPts val="400"/>
        </a:spcBef>
        <a:buClr>
          <a:schemeClr val="accent1"/>
        </a:buClr>
        <a:buSzPct val="100000"/>
        <a:buFont typeface="Arial" panose="020B0604020202020204" pitchFamily="34" charset="0"/>
        <a:buChar char="•"/>
        <a:tabLst/>
        <a:defRPr sz="1900" kern="1200" baseline="0">
          <a:solidFill>
            <a:schemeClr val="accent6">
              <a:lumMod val="10000"/>
            </a:schemeClr>
          </a:solidFill>
          <a:latin typeface="Arial"/>
          <a:ea typeface="+mn-ea"/>
          <a:cs typeface="Arial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type="subTitle" idx="1"/>
          </p:nvPr>
        </p:nvSpPr>
        <p:spPr>
          <a:xfrm>
            <a:off x="1295400" y="3943350"/>
            <a:ext cx="6705601" cy="514350"/>
          </a:xfrm>
        </p:spPr>
        <p:txBody>
          <a:bodyPr>
            <a:normAutofit/>
          </a:bodyPr>
          <a:lstStyle/>
          <a:p>
            <a:r>
              <a:rPr lang="en-US" dirty="0"/>
              <a:t>Spring 2022</a:t>
            </a:r>
          </a:p>
        </p:txBody>
      </p:sp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1866900" y="2800350"/>
            <a:ext cx="5562600" cy="1143000"/>
          </a:xfrm>
        </p:spPr>
        <p:txBody>
          <a:bodyPr>
            <a:normAutofit/>
          </a:bodyPr>
          <a:lstStyle/>
          <a:p>
            <a:r>
              <a:rPr lang="en-US" sz="2400" dirty="0"/>
              <a:t>Evaluating our Lung cancer Screening Program</a:t>
            </a:r>
            <a:br>
              <a:rPr lang="en-US" sz="2400" dirty="0"/>
            </a:br>
            <a:r>
              <a:rPr lang="en-US" sz="2000" i="1" dirty="0"/>
              <a:t>- Expanding the program 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830911169"/>
      </p:ext>
    </p:extLst>
  </p:cSld>
  <p:clrMapOvr>
    <a:masterClrMapping/>
  </p:clrMapOvr>
  <p:transition spd="slow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6723EF33-E437-4114-B763-7D4560663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Lung Cancer Workflow: 5-years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C716490-C1D7-4FEF-943E-1893DB7757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080" y="1657350"/>
            <a:ext cx="6807615" cy="3220699"/>
          </a:xfrm>
          <a:prstGeom prst="rect">
            <a:avLst/>
          </a:prstGeom>
        </p:spPr>
      </p:pic>
      <p:sp>
        <p:nvSpPr>
          <p:cNvPr id="4" name="Content Placeholder 12">
            <a:extLst>
              <a:ext uri="{FF2B5EF4-FFF2-40B4-BE49-F238E27FC236}">
                <a16:creationId xmlns:a16="http://schemas.microsoft.com/office/drawing/2014/main" id="{8805113B-8FAE-44C5-BBFA-7E1DBDB2B4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90600" y="1123950"/>
            <a:ext cx="8153400" cy="624840"/>
          </a:xfrm>
        </p:spPr>
        <p:txBody>
          <a:bodyPr>
            <a:normAutofit/>
          </a:bodyPr>
          <a:lstStyle/>
          <a:p>
            <a:r>
              <a:rPr lang="en-US" sz="2000" dirty="0"/>
              <a:t>Modeled result of the Lung Cancer patient flow over 5-years</a:t>
            </a:r>
          </a:p>
        </p:txBody>
      </p:sp>
    </p:spTree>
    <p:extLst>
      <p:ext uri="{BB962C8B-B14F-4D97-AF65-F5344CB8AC3E}">
        <p14:creationId xmlns:p14="http://schemas.microsoft.com/office/powerpoint/2010/main" val="2733609450"/>
      </p:ext>
    </p:extLst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6723EF33-E437-4114-B763-7D4560663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Investment Costs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C15DC52-1C75-4900-8554-7C178245126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90600" y="1123950"/>
            <a:ext cx="8153400" cy="533400"/>
          </a:xfrm>
        </p:spPr>
        <p:txBody>
          <a:bodyPr>
            <a:normAutofit/>
          </a:bodyPr>
          <a:lstStyle/>
          <a:p>
            <a:r>
              <a:rPr lang="en-US" sz="2000" dirty="0"/>
              <a:t>Investment needed to support a Lung Cancer Screening Program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0ED050-34E5-41F5-A7E0-2DBEC540D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017" y="1581150"/>
            <a:ext cx="8239565" cy="3137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566054"/>
      </p:ext>
    </p:extLst>
  </p:cSld>
  <p:clrMapOvr>
    <a:masterClrMapping/>
  </p:clrMapOvr>
  <p:transition spd="slow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6723EF33-E437-4114-B763-7D4560663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LungPLAN Output</a:t>
            </a:r>
          </a:p>
        </p:txBody>
      </p:sp>
      <p:sp>
        <p:nvSpPr>
          <p:cNvPr id="8" name="Content Placeholder 12">
            <a:extLst>
              <a:ext uri="{FF2B5EF4-FFF2-40B4-BE49-F238E27FC236}">
                <a16:creationId xmlns:a16="http://schemas.microsoft.com/office/drawing/2014/main" id="{DA766BD5-4451-4678-8B35-F6003A0F187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90600" y="1123950"/>
            <a:ext cx="6781800" cy="3672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What Does the LungPLAN Output Tell Us</a:t>
            </a:r>
          </a:p>
          <a:p>
            <a:r>
              <a:rPr lang="en-US" sz="1800" dirty="0"/>
              <a:t>Modeled lung cancer screening volumes for 5-years</a:t>
            </a:r>
          </a:p>
          <a:p>
            <a:r>
              <a:rPr lang="en-US" sz="1800" dirty="0"/>
              <a:t>Modeled investments needed to support and grow the program</a:t>
            </a:r>
          </a:p>
          <a:p>
            <a:r>
              <a:rPr lang="en-US" sz="1800" dirty="0"/>
              <a:t>All reimbursement values validated by Finance</a:t>
            </a:r>
          </a:p>
          <a:p>
            <a:pPr marL="0" indent="0">
              <a:buNone/>
            </a:pPr>
            <a:r>
              <a:rPr lang="en-US" sz="2000" b="1" dirty="0"/>
              <a:t>Based on the Output</a:t>
            </a:r>
          </a:p>
          <a:p>
            <a:pPr marL="228600" lvl="1" indent="-228600">
              <a:spcBef>
                <a:spcPts val="700"/>
              </a:spcBef>
            </a:pPr>
            <a:r>
              <a:rPr lang="en-US" sz="1800" dirty="0"/>
              <a:t>Increased financial value of $2,721,000 over 5-years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en-US" sz="1400" dirty="0"/>
              <a:t>Modeled screening reimbursement and downstream surgery revenue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en-US" sz="1400" dirty="0"/>
              <a:t>Investment of $1,390,000 to support expanding program</a:t>
            </a:r>
          </a:p>
          <a:p>
            <a:r>
              <a:rPr lang="en-US" sz="1800" u="sng" dirty="0"/>
              <a:t>Conclusion</a:t>
            </a:r>
            <a:r>
              <a:rPr lang="en-US" sz="1800" dirty="0"/>
              <a:t>: Invest In Expanding our Lung Cancer Screening Program</a:t>
            </a:r>
          </a:p>
          <a:p>
            <a:pPr marL="228600" lvl="1" indent="-228600">
              <a:spcBef>
                <a:spcPts val="700"/>
              </a:spcBef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0212611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6723EF33-E437-4114-B763-7D4560663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Expanding Our Screening Program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C15DC52-1C75-4900-8554-7C178245126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90600" y="1123950"/>
            <a:ext cx="81534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Presentation Overview</a:t>
            </a:r>
          </a:p>
          <a:p>
            <a:r>
              <a:rPr lang="en-US" sz="1800" dirty="0"/>
              <a:t>Overview of our Organization</a:t>
            </a:r>
          </a:p>
          <a:p>
            <a:r>
              <a:rPr lang="en-US" sz="1800" u="sng" dirty="0"/>
              <a:t>Current</a:t>
            </a:r>
            <a:r>
              <a:rPr lang="en-US" sz="1800" dirty="0"/>
              <a:t>: We have a Lung Cancer Screening Program</a:t>
            </a:r>
          </a:p>
          <a:p>
            <a:r>
              <a:rPr lang="en-US" sz="1800" u="sng" dirty="0"/>
              <a:t>Future</a:t>
            </a:r>
            <a:r>
              <a:rPr lang="en-US" sz="1800" dirty="0"/>
              <a:t>: Expand Our Lung Cancer Screening Program</a:t>
            </a:r>
          </a:p>
          <a:p>
            <a:r>
              <a:rPr lang="en-US" sz="1800" dirty="0"/>
              <a:t>Modeling the Financial Impact at our Organization: Using LungPLAN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en-US" sz="1400" dirty="0"/>
              <a:t>Expand Lung Cancer Screening Program</a:t>
            </a:r>
          </a:p>
          <a:p>
            <a:r>
              <a:rPr lang="en-US" sz="1800" dirty="0"/>
              <a:t>Program Investment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en-US" sz="1400" dirty="0"/>
              <a:t>Supporting this Program</a:t>
            </a:r>
          </a:p>
          <a:p>
            <a:r>
              <a:rPr lang="en-US" sz="1800" dirty="0"/>
              <a:t>What Does the LungPLAN Financial Modeling Tell Us?</a:t>
            </a:r>
          </a:p>
        </p:txBody>
      </p:sp>
    </p:spTree>
    <p:extLst>
      <p:ext uri="{BB962C8B-B14F-4D97-AF65-F5344CB8AC3E}">
        <p14:creationId xmlns:p14="http://schemas.microsoft.com/office/powerpoint/2010/main" val="26726994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6723EF33-E437-4114-B763-7D4560663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6988" y="57150"/>
            <a:ext cx="7694612" cy="914400"/>
          </a:xfrm>
        </p:spPr>
        <p:txBody>
          <a:bodyPr/>
          <a:lstStyle/>
          <a:p>
            <a:r>
              <a:rPr lang="en-US" sz="3200" dirty="0"/>
              <a:t>About Our Organization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C15DC52-1C75-4900-8554-7C178245126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90600" y="1123950"/>
            <a:ext cx="8153400" cy="381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Organization Overview</a:t>
            </a:r>
          </a:p>
          <a:p>
            <a:r>
              <a:rPr lang="en-US" sz="1800" dirty="0"/>
              <a:t>Location and communities served, service area, service lines, number of admissions, outpatient visits, net revenue, other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‒"/>
            </a:pPr>
            <a:r>
              <a:rPr lang="en-US" sz="1400" dirty="0"/>
              <a:t>Any other general information to help “frame” the organization</a:t>
            </a:r>
          </a:p>
          <a:p>
            <a:r>
              <a:rPr lang="en-US" sz="2000" dirty="0"/>
              <a:t>Focus on Lung Cancer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en-US" sz="1400" dirty="0"/>
              <a:t>Cancer incidence rate in our community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en-US" sz="1400" dirty="0"/>
              <a:t>How is our organization involved with lung cancer in our community?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en-US" sz="1400" dirty="0"/>
              <a:t>What current resources do we have to treat lung cancer patients?</a:t>
            </a:r>
            <a:endParaRPr lang="en-US" sz="1200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200" dirty="0"/>
              <a:t>LDCT Scanning capabilities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200" dirty="0"/>
              <a:t>Cancer surgical service lines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200" dirty="0"/>
              <a:t>Nurse Navigators tracking and assisting patients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en-US" sz="1400" dirty="0"/>
              <a:t>Comparison of eligible screening volume to actual screened volume</a:t>
            </a:r>
          </a:p>
          <a:p>
            <a:pPr lvl="2">
              <a:buFont typeface="Arial" panose="020B0604020202020204" pitchFamily="34" charset="0"/>
              <a:buChar char="‒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77509540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6723EF33-E437-4114-B763-7D4560663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6988" y="57150"/>
            <a:ext cx="7694612" cy="914400"/>
          </a:xfrm>
        </p:spPr>
        <p:txBody>
          <a:bodyPr/>
          <a:lstStyle/>
          <a:p>
            <a:r>
              <a:rPr lang="en-US" sz="3200" dirty="0"/>
              <a:t>Current – Lung Cancer Screening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C15DC52-1C75-4900-8554-7C178245126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90600" y="1123950"/>
            <a:ext cx="7315200" cy="3505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What are we currently doing at our Organization?</a:t>
            </a:r>
          </a:p>
          <a:p>
            <a:r>
              <a:rPr lang="en-US" sz="1800" dirty="0"/>
              <a:t>We have a Lung Cancer Screening Program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en-US" sz="1400" dirty="0"/>
              <a:t>Show actual number of screened as compared to eligible population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en-US" sz="1400" dirty="0"/>
              <a:t>Our program is working, but with new CMS Guidelines, we can increase screening volume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en-US" sz="1400" dirty="0"/>
              <a:t>Not sure if we should invest in this program or not?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en-US" sz="1400" dirty="0"/>
              <a:t>What is the financial justification, if any?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en-US" sz="1400" dirty="0"/>
              <a:t>Will I need to make any further investments?</a:t>
            </a:r>
          </a:p>
        </p:txBody>
      </p:sp>
    </p:spTree>
    <p:extLst>
      <p:ext uri="{BB962C8B-B14F-4D97-AF65-F5344CB8AC3E}">
        <p14:creationId xmlns:p14="http://schemas.microsoft.com/office/powerpoint/2010/main" val="1193855800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6723EF33-E437-4114-B763-7D4560663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6988" y="57150"/>
            <a:ext cx="7694612" cy="914400"/>
          </a:xfrm>
        </p:spPr>
        <p:txBody>
          <a:bodyPr/>
          <a:lstStyle/>
          <a:p>
            <a:r>
              <a:rPr lang="en-US" sz="3200" dirty="0"/>
              <a:t>Future – Expand Lung Cancer Screens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C15DC52-1C75-4900-8554-7C178245126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90600" y="1123950"/>
            <a:ext cx="6781800" cy="3505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Future</a:t>
            </a:r>
          </a:p>
          <a:p>
            <a:r>
              <a:rPr lang="en-US" sz="1800" dirty="0"/>
              <a:t>Expand Lung Cancer Screening Program - Increase Screening Volumes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en-US" sz="1400" dirty="0"/>
              <a:t>Consider: Initiate smoking cessation programs, add additional clinical staff (e.g. Nurse Navigators) to support screened patients, buy software to support program, evaluate and consider other types of outreach programs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en-US" sz="1400" dirty="0"/>
              <a:t>Evaluate our current program and determine where to improve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en-US" sz="1400" dirty="0"/>
              <a:t>Model the financial impact of Lung Cancer Screening program for next 5 years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en-US" sz="1400" dirty="0"/>
              <a:t>What type of investment does organization need to make to support this program?</a:t>
            </a:r>
          </a:p>
        </p:txBody>
      </p:sp>
    </p:spTree>
    <p:extLst>
      <p:ext uri="{BB962C8B-B14F-4D97-AF65-F5344CB8AC3E}">
        <p14:creationId xmlns:p14="http://schemas.microsoft.com/office/powerpoint/2010/main" val="1765947955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6723EF33-E437-4114-B763-7D4560663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6988" y="57150"/>
            <a:ext cx="7694612" cy="914400"/>
          </a:xfrm>
        </p:spPr>
        <p:txBody>
          <a:bodyPr/>
          <a:lstStyle/>
          <a:p>
            <a:r>
              <a:rPr lang="en-US" sz="3200" dirty="0"/>
              <a:t>Modeling Financial Impact – LungPLAN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C15DC52-1C75-4900-8554-7C178245126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90600" y="1123950"/>
            <a:ext cx="7467600" cy="3505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Using LungPLAN to Assist in our Decisions</a:t>
            </a:r>
          </a:p>
          <a:p>
            <a:r>
              <a:rPr lang="en-US" sz="1800" dirty="0"/>
              <a:t>Expand Lung Cancer Program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en-US" sz="1400" dirty="0"/>
              <a:t>What information do we need to determine financial impact of 5-years?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en-US" sz="1400" dirty="0"/>
              <a:t>Evaluate current programs and projected volume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en-US" sz="1400" dirty="0"/>
              <a:t>Consider new programs, will these increase screening volume?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en-US" sz="1400" dirty="0"/>
              <a:t>Model projected screening volumes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en-US" sz="1400" dirty="0"/>
              <a:t>Once modeled, analyze the financial results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en-US" sz="1400" dirty="0"/>
              <a:t>Evaluate results: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200" dirty="0"/>
              <a:t>Include clinical, financial, administrative, and others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200" dirty="0"/>
              <a:t>Adjust modeling based on feedback</a:t>
            </a:r>
          </a:p>
          <a:p>
            <a:pPr lvl="1">
              <a:buFont typeface="Arial" panose="020B0604020202020204" pitchFamily="34" charset="0"/>
              <a:buChar char="‒"/>
            </a:pPr>
            <a:r>
              <a:rPr lang="en-US" sz="1400" dirty="0"/>
              <a:t>Decide on specific next steps</a:t>
            </a:r>
          </a:p>
          <a:p>
            <a:pPr lvl="1">
              <a:buFont typeface="Arial" panose="020B0604020202020204" pitchFamily="34" charset="0"/>
              <a:buChar char="‒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‒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13038134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6723EF33-E437-4114-B763-7D4560663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LungPLAN – Lung Cancer Screening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C15DC52-1C75-4900-8554-7C178245126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90600" y="1123950"/>
            <a:ext cx="8153400" cy="1219200"/>
          </a:xfrm>
        </p:spPr>
        <p:txBody>
          <a:bodyPr>
            <a:normAutofit/>
          </a:bodyPr>
          <a:lstStyle/>
          <a:p>
            <a:r>
              <a:rPr lang="en-US" sz="2000" dirty="0"/>
              <a:t>Model Annual Lung Cancer Screening volume for 5-Years</a:t>
            </a:r>
          </a:p>
          <a:p>
            <a:r>
              <a:rPr lang="en-US" sz="2000" dirty="0"/>
              <a:t>Screening Reimbursement for 5-years</a:t>
            </a:r>
          </a:p>
          <a:p>
            <a:r>
              <a:rPr lang="en-US" sz="2000" dirty="0"/>
              <a:t>Show financial impact of expanding lung cancer screens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AF8CA7-C0E1-4455-905A-2BE8516502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325" y="2586011"/>
            <a:ext cx="8686800" cy="1585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635762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6723EF33-E437-4114-B763-7D4560663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LungPLAN – Financial Impact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C15DC52-1C75-4900-8554-7C178245126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90600" y="1123950"/>
            <a:ext cx="8153400" cy="533400"/>
          </a:xfrm>
        </p:spPr>
        <p:txBody>
          <a:bodyPr>
            <a:normAutofit/>
          </a:bodyPr>
          <a:lstStyle/>
          <a:p>
            <a:r>
              <a:rPr lang="en-US" sz="2000" dirty="0"/>
              <a:t>LungPLAN Financial value table: Revenue streams for 5-years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3ABA9EB-5B29-4A0D-BE14-E97BC6FB2E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" y="2162453"/>
            <a:ext cx="8305800" cy="1780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926841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6723EF33-E437-4114-B763-7D4560663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LungPLAN – Financial Impact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C15DC52-1C75-4900-8554-7C178245126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90600" y="1123950"/>
            <a:ext cx="8153400" cy="624840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/>
              <a:t>Financial value: Bar Graph/Pie Chart</a:t>
            </a:r>
          </a:p>
          <a:p>
            <a:r>
              <a:rPr lang="en-US" sz="2000" dirty="0"/>
              <a:t>Financial impact over 5-year time period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21A4E8-D0DE-4745-9674-3CAED4867C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155" y="1896504"/>
            <a:ext cx="3784496" cy="27062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35DA2F9-E6CC-4E57-8622-E1DF55B5CC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5846" y="1925304"/>
            <a:ext cx="4256154" cy="2706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817191"/>
      </p:ext>
    </p:extLst>
  </p:cSld>
  <p:clrMapOvr>
    <a:masterClrMapping/>
  </p:clrMapOvr>
  <p:transition spd="slow"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nverWaterTmplt1">
  <a:themeElements>
    <a:clrScheme name="NLCRT Custom Colors">
      <a:dk1>
        <a:srgbClr val="265D85"/>
      </a:dk1>
      <a:lt1>
        <a:srgbClr val="FEFFFF"/>
      </a:lt1>
      <a:dk2>
        <a:srgbClr val="255B82"/>
      </a:dk2>
      <a:lt2>
        <a:srgbClr val="FEFFFF"/>
      </a:lt2>
      <a:accent1>
        <a:srgbClr val="4AA2DF"/>
      </a:accent1>
      <a:accent2>
        <a:srgbClr val="265D85"/>
      </a:accent2>
      <a:accent3>
        <a:srgbClr val="FFFFFF"/>
      </a:accent3>
      <a:accent4>
        <a:srgbClr val="BDBBBF"/>
      </a:accent4>
      <a:accent5>
        <a:srgbClr val="BBFAFB"/>
      </a:accent5>
      <a:accent6>
        <a:srgbClr val="DEDDDE"/>
      </a:accent6>
      <a:hlink>
        <a:srgbClr val="4AA2E0"/>
      </a:hlink>
      <a:folHlink>
        <a:srgbClr val="265D8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558</Words>
  <Application>Microsoft Office PowerPoint</Application>
  <PresentationFormat>On-screen Show (16:9)</PresentationFormat>
  <Paragraphs>75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Courier New</vt:lpstr>
      <vt:lpstr>Wingdings</vt:lpstr>
      <vt:lpstr>DenverWaterTmplt1</vt:lpstr>
      <vt:lpstr>Evaluating our Lung cancer Screening Program - Expanding the program </vt:lpstr>
      <vt:lpstr>Expanding Our Screening Program</vt:lpstr>
      <vt:lpstr>About Our Organization</vt:lpstr>
      <vt:lpstr>Current – Lung Cancer Screening</vt:lpstr>
      <vt:lpstr>Future – Expand Lung Cancer Screens</vt:lpstr>
      <vt:lpstr>Modeling Financial Impact – LungPLAN</vt:lpstr>
      <vt:lpstr>LungPLAN – Lung Cancer Screening</vt:lpstr>
      <vt:lpstr>LungPLAN – Financial Impact</vt:lpstr>
      <vt:lpstr>LungPLAN – Financial Impact</vt:lpstr>
      <vt:lpstr>Lung Cancer Workflow: 5-years</vt:lpstr>
      <vt:lpstr>Investment Costs</vt:lpstr>
      <vt:lpstr>LungPLAN Output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2010-04-19T20:53:40Z</dcterms:created>
  <dcterms:modified xsi:type="dcterms:W3CDTF">2022-03-18T16:32:28Z</dcterms:modified>
</cp:coreProperties>
</file>